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9299-2B93-4022-BDAC-AFCAAA71CEE1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631F-107E-4F69-8C00-FBD47C07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CDA88-EC83-40A4-ACDE-F60E72C1ED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C6B08-45F7-4A3B-BED5-D34509F1ACC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43BF-3611-48E0-8C8C-E263428B004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D3D19-E44E-4D99-B9B6-857BA4C34C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5F53F-752D-4016-B762-3647F360CFF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AE7F6-2192-45CD-B4B9-3805A3BFE2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FBF4F-8992-4031-9AB3-5C2434EBDC2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D361E-F2AA-4FBD-8DA3-AAF9ED49D56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26B97-E772-4C2E-9612-7B6E6D1F423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768B7-312A-4392-9DEC-292AE97F380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1F3D-7633-4530-9E24-4E6405717FD7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3E5A-385C-4408-BE4F-42B9104E7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DoubtfulSound-Fjord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en-US" b="1" dirty="0" smtClean="0"/>
              <a:t>GLACIAL LANDFORMS</a:t>
            </a:r>
            <a:br>
              <a:rPr lang="en-US" b="1" dirty="0" smtClean="0"/>
            </a:br>
            <a:r>
              <a:rPr lang="en-US" b="1" dirty="0" smtClean="0"/>
              <a:t>BY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DR. GULSHAN RASHID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GEOGRAPHY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92088" y="76200"/>
            <a:ext cx="289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7030A0"/>
                </a:solidFill>
              </a:rPr>
              <a:t>U-shaped valley</a:t>
            </a:r>
          </a:p>
        </p:txBody>
      </p:sp>
      <p:pic>
        <p:nvPicPr>
          <p:cNvPr id="11267" name="Picture 5" descr="https://dr282zn36sxxg.cloudfront.net/datastreams/f-d%3A84ce4c0a27813c13f613dba9247b16727e655d39686d012b63cd68b7%2BIMAGE_THUMB_POSTCARD%2BIMAGE_THUMB_POSTCARD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7788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http://www.coolgeography.co.uk/GCSE/Year%2010/PhysicalWorld/Glacial%20Landforms/U%20shaped%20val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435225"/>
            <a:ext cx="283368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http://geoscience.wisc.edu/~chuck/Classes/Mtn_and_Plates/Images/C124glaciated_valle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1813" y="3657600"/>
            <a:ext cx="44608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57200" y="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4000" b="1" kern="0" dirty="0">
                <a:latin typeface="+mn-lt"/>
              </a:rPr>
              <a:t>Hanging valley</a:t>
            </a:r>
          </a:p>
        </p:txBody>
      </p:sp>
      <p:pic>
        <p:nvPicPr>
          <p:cNvPr id="14339" name="Picture 2061" descr="22_22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92" r="20192" b="8012"/>
          <a:stretch>
            <a:fillRect/>
          </a:stretch>
        </p:blipFill>
        <p:spPr>
          <a:xfrm>
            <a:off x="1981200" y="857250"/>
            <a:ext cx="4724400" cy="546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:\Lecture Resources\Text Figures\Chapter 19\FG19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91465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D:\Lecture Resources\Text Figures\Chapter 19\FG19_25.JPG"/>
          <p:cNvPicPr>
            <a:picLocks noChangeAspect="1" noChangeArrowheads="1"/>
          </p:cNvPicPr>
          <p:nvPr/>
        </p:nvPicPr>
        <p:blipFill>
          <a:blip r:embed="rId3"/>
          <a:srcRect l="3000" t="3334" r="3999" b="3000"/>
          <a:stretch>
            <a:fillRect/>
          </a:stretch>
        </p:blipFill>
        <p:spPr bwMode="auto">
          <a:xfrm>
            <a:off x="381000" y="455613"/>
            <a:ext cx="4800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62600" y="1143000"/>
            <a:ext cx="238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CIRQUE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/>
          <p:cNvSpPr>
            <a:spLocks noChangeArrowheads="1"/>
          </p:cNvSpPr>
          <p:nvPr/>
        </p:nvSpPr>
        <p:spPr bwMode="auto">
          <a:xfrm>
            <a:off x="457200" y="533400"/>
            <a:ext cx="1472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 dirty="0" err="1"/>
              <a:t>Arete</a:t>
            </a:r>
            <a:endParaRPr lang="en-US" altLang="en-US" sz="4400" b="1" dirty="0"/>
          </a:p>
        </p:txBody>
      </p:sp>
      <p:pic>
        <p:nvPicPr>
          <p:cNvPr id="17411" name="Picture 5" descr="http://www.physicalgeography.net/fundamentals/images/mtnglac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581400"/>
            <a:ext cx="47148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http://gcsegeographyfirsthand.weebly.com/uploads/7/6/9/2/7692446/3747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67113"/>
            <a:ext cx="3829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http://www.csus.edu/indiv/s/slaymaker/archives/geol10l/c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"/>
            <a:ext cx="3943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533400"/>
            <a:ext cx="13468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 dirty="0"/>
              <a:t>Horn</a:t>
            </a:r>
          </a:p>
        </p:txBody>
      </p:sp>
      <p:pic>
        <p:nvPicPr>
          <p:cNvPr id="18435" name="Picture 4" descr="mds5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133600"/>
            <a:ext cx="2716213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7" descr="http://www.csus.edu/indiv/s/slaymaker/Archives/Geol10L/horn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3086100"/>
            <a:ext cx="4591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http://www.sci.ccny.cuny.edu/~mcesaire/h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381000"/>
            <a:ext cx="35353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NUNAT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05000" y="0"/>
            <a:ext cx="2271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NUNATAK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CRAG AND TAIL"/>
          <p:cNvPicPr>
            <a:picLocks noChangeAspect="1" noChangeArrowheads="1"/>
          </p:cNvPicPr>
          <p:nvPr/>
        </p:nvPicPr>
        <p:blipFill>
          <a:blip r:embed="rId2"/>
          <a:srcRect b="16071"/>
          <a:stretch>
            <a:fillRect/>
          </a:stretch>
        </p:blipFill>
        <p:spPr bwMode="auto">
          <a:xfrm>
            <a:off x="304800" y="1524000"/>
            <a:ext cx="84343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3785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CRAG AND TAIL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03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Glacial Erosion – Roche </a:t>
            </a:r>
            <a:r>
              <a:rPr lang="en-US" sz="4000" b="1" dirty="0" err="1" smtClean="0"/>
              <a:t>Moutonée</a:t>
            </a:r>
            <a:endParaRPr lang="en-US" sz="4000" b="1" dirty="0" smtClean="0"/>
          </a:p>
        </p:txBody>
      </p:sp>
      <p:pic>
        <p:nvPicPr>
          <p:cNvPr id="22531" name="Picture 3" descr="15_0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8600"/>
            <a:ext cx="4876800" cy="325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1026" descr="D:\Lecture Resources\Text Figures\Chapter 19\FG19_16.JPG"/>
          <p:cNvPicPr>
            <a:picLocks noChangeAspect="1" noChangeArrowheads="1"/>
          </p:cNvPicPr>
          <p:nvPr/>
        </p:nvPicPr>
        <p:blipFill>
          <a:blip r:embed="rId4"/>
          <a:srcRect t="16667" b="16667"/>
          <a:stretch>
            <a:fillRect/>
          </a:stretch>
        </p:blipFill>
        <p:spPr bwMode="auto">
          <a:xfrm>
            <a:off x="0" y="36576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File:DoubtfulSound-Fjor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144000" cy="465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cs typeface="Arial" charset="0"/>
              </a:rPr>
              <a:t>Seawater Flooded U-Shaped</a:t>
            </a:r>
            <a:r>
              <a:rPr lang="en-US" sz="3200" b="1" dirty="0" smtClean="0"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Valleys: Fiords =Fjords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60525" y="5246688"/>
            <a:ext cx="606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When glaciers melt, sea-level rises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Glacial Erosion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0" y="762000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en-US" sz="4400" b="1" i="1" kern="0" dirty="0">
                <a:latin typeface="+mn-lt"/>
              </a:rPr>
              <a:t>Glacial Striations and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en-US" sz="4400" b="1" i="1" kern="0" dirty="0">
                <a:latin typeface="+mn-lt"/>
              </a:rPr>
              <a:t>grooves</a:t>
            </a:r>
          </a:p>
        </p:txBody>
      </p:sp>
      <p:pic>
        <p:nvPicPr>
          <p:cNvPr id="24580" name="Picture 5" descr="4992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359150"/>
            <a:ext cx="51054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nsidc.org/cryosphere/glaciers/gallery/images/yale_gl_striations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257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mail.colonial.net/~hkaiter/AaaimagesNEW/glacial_striations_q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429000"/>
            <a:ext cx="914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33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1"/>
          <p:cNvSpPr txBox="1">
            <a:spLocks noChangeArrowheads="1"/>
          </p:cNvSpPr>
          <p:nvPr/>
        </p:nvSpPr>
        <p:spPr bwMode="auto">
          <a:xfrm>
            <a:off x="304800" y="5181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4400" b="1" i="1" kern="0" dirty="0">
                <a:latin typeface="+mn-lt"/>
              </a:rPr>
              <a:t>Glacial Polish</a:t>
            </a:r>
            <a:r>
              <a:rPr lang="en-US" altLang="en-US" sz="4400" b="1" kern="0" dirty="0">
                <a:latin typeface="+mn-lt"/>
              </a:rPr>
              <a:t> </a:t>
            </a:r>
          </a:p>
        </p:txBody>
      </p:sp>
      <p:pic>
        <p:nvPicPr>
          <p:cNvPr id="25603" name="Picture 4" descr="http://faculty.gg.uwyo.edu/neil/glaciology/photos/glacial_po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0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academic.emporia.edu/aberjame/ice/lec03/f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24250"/>
            <a:ext cx="4981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lassconnection.s3.amazonaws.com/671/flashcards/1099671/jpg/depglac1326944156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088" y="523875"/>
            <a:ext cx="7811311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2307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MORAINES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treaml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GLACIAL ESK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333999" cy="388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age result for GLACIAL ES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3498998"/>
            <a:ext cx="5207000" cy="335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4800600"/>
            <a:ext cx="172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ESKERS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GLACIAL KA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29199" cy="349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Image result for GLACIAL KA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1408" y="3505200"/>
            <a:ext cx="505259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029200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KAME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GLACIAL MOU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50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0" y="0"/>
            <a:ext cx="2005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MOULIN</a:t>
            </a:r>
          </a:p>
        </p:txBody>
      </p:sp>
      <p:pic>
        <p:nvPicPr>
          <p:cNvPr id="4" name="Picture 4" descr="22_26a"/>
          <p:cNvPicPr>
            <a:picLocks noChangeAspect="1" noChangeArrowheads="1"/>
          </p:cNvPicPr>
          <p:nvPr/>
        </p:nvPicPr>
        <p:blipFill>
          <a:blip r:embed="rId3"/>
          <a:srcRect l="39958" t="6485" r="2301" b="10948"/>
          <a:stretch>
            <a:fillRect/>
          </a:stretch>
        </p:blipFill>
        <p:spPr bwMode="auto">
          <a:xfrm>
            <a:off x="5334000" y="2743200"/>
            <a:ext cx="3770870" cy="40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695620" y="2667000"/>
            <a:ext cx="34483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000" b="1" dirty="0"/>
              <a:t>Glacial 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GLACIAL KET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49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Image result for GLACIAL KE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432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838200"/>
            <a:ext cx="348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KETTLE HOLES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071810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THANKS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3263"/>
            <a:ext cx="9144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5486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>
                <a:solidFill>
                  <a:schemeClr val="tx2"/>
                </a:solidFill>
              </a:rPr>
              <a:t>Origin of 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938"/>
            <a:ext cx="91440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5_03c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Continental Glaciers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114800"/>
            <a:ext cx="8229600" cy="129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Continental ice sheets cannot gain much sediment from mass wasting - little is exposed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Polar ice sheets are mostly devoid of sediment except windblown dust from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lower latitudes, </a:t>
            </a:r>
            <a:r>
              <a:rPr 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except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near their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Alpine Glaciers</a:t>
            </a:r>
          </a:p>
        </p:txBody>
      </p:sp>
      <p:pic>
        <p:nvPicPr>
          <p:cNvPr id="8195" name="Picture 3" descr="15_03b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6763"/>
            <a:ext cx="9144000" cy="6091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98525" y="6132513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Tongas National Forest, Alaska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505200" y="5486400"/>
            <a:ext cx="5638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Valley glaciers get most of sediment loads from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 wasting and intense weathering of adjacent slopes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Rock debris of lateral and medial moraines stays high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457200" y="1371600"/>
            <a:ext cx="79771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pitchFamily="96" charset="0"/>
              </a:rPr>
              <a:t>Response of a Glacier to Changes in Glacial Budget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119188" y="831850"/>
            <a:ext cx="6872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500" b="1">
                <a:solidFill>
                  <a:srgbClr val="000000"/>
                </a:solidFill>
                <a:latin typeface="Helvetica" pitchFamily="96" charset="0"/>
              </a:rPr>
              <a:t>Erosional Processes</a:t>
            </a:r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146175" y="803275"/>
            <a:ext cx="694100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500" b="1" dirty="0" err="1">
                <a:solidFill>
                  <a:srgbClr val="FFC000"/>
                </a:solidFill>
                <a:latin typeface="Helvetica" pitchFamily="96" charset="0"/>
              </a:rPr>
              <a:t>Erosional</a:t>
            </a:r>
            <a:r>
              <a:rPr lang="en-US" sz="5500" b="1" dirty="0">
                <a:solidFill>
                  <a:srgbClr val="FFC000"/>
                </a:solidFill>
                <a:latin typeface="Helvetica" pitchFamily="96" charset="0"/>
              </a:rPr>
              <a:t> Processes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1750" y="2147888"/>
            <a:ext cx="234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700">
                <a:solidFill>
                  <a:srgbClr val="000000"/>
                </a:solidFill>
                <a:latin typeface="Helvetica" pitchFamily="96" charset="0"/>
                <a:ea typeface="ヒラギノ角ゴ ProN W3" pitchFamily="96" charset="-128"/>
              </a:rPr>
              <a:t>･</a:t>
            </a:r>
            <a:endParaRPr lang="en-US"/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195263" y="2147888"/>
            <a:ext cx="1301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700" b="1">
                <a:solidFill>
                  <a:srgbClr val="000000"/>
                </a:solidFill>
                <a:latin typeface="Helvetica" pitchFamily="96" charset="0"/>
              </a:rPr>
              <a:t> </a:t>
            </a:r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04800" y="2239963"/>
            <a:ext cx="3319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Important erosional</a:t>
            </a:r>
            <a:endParaRPr lang="en-US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95263" y="2614613"/>
            <a:ext cx="3695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processes associated</a:t>
            </a:r>
            <a:endParaRPr lang="en-US"/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95263" y="2962275"/>
            <a:ext cx="3497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with glaciers include</a:t>
            </a:r>
            <a:endParaRPr lang="en-US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195263" y="3309938"/>
            <a:ext cx="3971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plucking, abrasion, and</a:t>
            </a:r>
            <a:endParaRPr lang="en-US"/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195263" y="3657600"/>
            <a:ext cx="1876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bulldozing.</a:t>
            </a:r>
            <a:endParaRPr lang="en-US"/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1750" y="4351338"/>
            <a:ext cx="17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Helvetica" pitchFamily="96" charset="0"/>
                <a:ea typeface="ヒラギノ角ゴ ProN W3" pitchFamily="96" charset="-128"/>
              </a:rPr>
              <a:t>･</a:t>
            </a:r>
            <a:endParaRPr lang="en-US"/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150813" y="4351338"/>
            <a:ext cx="3892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 Plucking and abrasion</a:t>
            </a:r>
            <a:endParaRPr lang="en-US"/>
          </a:p>
        </p:txBody>
      </p:sp>
      <p:sp>
        <p:nvSpPr>
          <p:cNvPr id="10253" name="Rectangle 16"/>
          <p:cNvSpPr>
            <a:spLocks noChangeArrowheads="1"/>
          </p:cNvSpPr>
          <p:nvPr/>
        </p:nvSpPr>
        <p:spPr bwMode="auto">
          <a:xfrm>
            <a:off x="195263" y="4699000"/>
            <a:ext cx="3062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are most common</a:t>
            </a:r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60363" y="5046663"/>
            <a:ext cx="2079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Helvetica" pitchFamily="96" charset="0"/>
              </a:rPr>
              <a:t>&gt;</a:t>
            </a:r>
            <a:endParaRPr lang="en-US"/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561975" y="5046663"/>
            <a:ext cx="3517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 can form a landform</a:t>
            </a:r>
            <a:endParaRPr lang="en-US"/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525463" y="5394325"/>
            <a:ext cx="2371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called a roche</a:t>
            </a:r>
            <a:endParaRPr lang="en-US"/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525463" y="5741988"/>
            <a:ext cx="19161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Helvetica" pitchFamily="96" charset="0"/>
              </a:rPr>
              <a:t>moutonnee</a:t>
            </a:r>
            <a:endParaRPr lang="en-US"/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58738" y="2119313"/>
            <a:ext cx="234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700">
                <a:solidFill>
                  <a:srgbClr val="EE0000"/>
                </a:solidFill>
                <a:latin typeface="Helvetica" pitchFamily="96" charset="0"/>
                <a:ea typeface="ヒラギノ角ゴ ProN W3" pitchFamily="96" charset="-128"/>
              </a:rPr>
              <a:t>･</a:t>
            </a:r>
            <a:endParaRPr lang="en-US"/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23838" y="2119313"/>
            <a:ext cx="1301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700" b="1">
                <a:solidFill>
                  <a:srgbClr val="FFFFFF"/>
                </a:solidFill>
                <a:latin typeface="Helvetica" pitchFamily="96" charset="0"/>
              </a:rPr>
              <a:t> </a:t>
            </a:r>
            <a:endParaRPr lang="en-US"/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333375" y="2211388"/>
            <a:ext cx="3319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Important erosional</a:t>
            </a:r>
            <a:endParaRPr lang="en-US"/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223838" y="2587625"/>
            <a:ext cx="3695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processes associated</a:t>
            </a:r>
            <a:endParaRPr lang="en-US"/>
          </a:p>
        </p:txBody>
      </p:sp>
      <p:sp>
        <p:nvSpPr>
          <p:cNvPr id="10262" name="Rectangle 26"/>
          <p:cNvSpPr>
            <a:spLocks noChangeArrowheads="1"/>
          </p:cNvSpPr>
          <p:nvPr/>
        </p:nvSpPr>
        <p:spPr bwMode="auto">
          <a:xfrm>
            <a:off x="223838" y="2935288"/>
            <a:ext cx="3497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with glaciers include</a:t>
            </a:r>
            <a:endParaRPr lang="en-US"/>
          </a:p>
        </p:txBody>
      </p:sp>
      <p:sp>
        <p:nvSpPr>
          <p:cNvPr id="10263" name="Rectangle 27"/>
          <p:cNvSpPr>
            <a:spLocks noChangeArrowheads="1"/>
          </p:cNvSpPr>
          <p:nvPr/>
        </p:nvSpPr>
        <p:spPr bwMode="auto">
          <a:xfrm>
            <a:off x="223838" y="3281363"/>
            <a:ext cx="3971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plucking, abrasion, and</a:t>
            </a:r>
            <a:endParaRPr lang="en-US"/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223838" y="3629025"/>
            <a:ext cx="1876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bulldozing.</a:t>
            </a:r>
            <a:endParaRPr lang="en-US"/>
          </a:p>
        </p:txBody>
      </p:sp>
      <p:sp>
        <p:nvSpPr>
          <p:cNvPr id="10265" name="Rectangle 29"/>
          <p:cNvSpPr>
            <a:spLocks noChangeArrowheads="1"/>
          </p:cNvSpPr>
          <p:nvPr/>
        </p:nvSpPr>
        <p:spPr bwMode="auto">
          <a:xfrm>
            <a:off x="58738" y="4324350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EE0000"/>
                </a:solidFill>
                <a:latin typeface="Helvetica" pitchFamily="96" charset="0"/>
                <a:ea typeface="ヒラギノ角ゴ ProN W3" pitchFamily="96" charset="-128"/>
              </a:rPr>
              <a:t>･</a:t>
            </a:r>
            <a:endParaRPr lang="en-US"/>
          </a:p>
        </p:txBody>
      </p:sp>
      <p:sp>
        <p:nvSpPr>
          <p:cNvPr id="10266" name="Rectangle 30"/>
          <p:cNvSpPr>
            <a:spLocks noChangeArrowheads="1"/>
          </p:cNvSpPr>
          <p:nvPr/>
        </p:nvSpPr>
        <p:spPr bwMode="auto">
          <a:xfrm>
            <a:off x="177800" y="4324350"/>
            <a:ext cx="3892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 Plucking and abrasion</a:t>
            </a:r>
            <a:endParaRPr lang="en-US"/>
          </a:p>
        </p:txBody>
      </p:sp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223838" y="4672013"/>
            <a:ext cx="30622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are most common</a:t>
            </a:r>
            <a:endParaRPr lang="en-US"/>
          </a:p>
        </p:txBody>
      </p:sp>
      <p:sp>
        <p:nvSpPr>
          <p:cNvPr id="10268" name="Rectangle 32"/>
          <p:cNvSpPr>
            <a:spLocks noChangeArrowheads="1"/>
          </p:cNvSpPr>
          <p:nvPr/>
        </p:nvSpPr>
        <p:spPr bwMode="auto">
          <a:xfrm>
            <a:off x="387350" y="5019675"/>
            <a:ext cx="207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EE0000"/>
                </a:solidFill>
                <a:latin typeface="Helvetica" pitchFamily="96" charset="0"/>
              </a:rPr>
              <a:t>&gt;</a:t>
            </a:r>
            <a:endParaRPr lang="en-US"/>
          </a:p>
        </p:txBody>
      </p:sp>
      <p:sp>
        <p:nvSpPr>
          <p:cNvPr id="10269" name="Rectangle 33"/>
          <p:cNvSpPr>
            <a:spLocks noChangeArrowheads="1"/>
          </p:cNvSpPr>
          <p:nvPr/>
        </p:nvSpPr>
        <p:spPr bwMode="auto">
          <a:xfrm>
            <a:off x="588963" y="5019675"/>
            <a:ext cx="3517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 can form a landform</a:t>
            </a:r>
            <a:endParaRPr lang="en-US"/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552450" y="5367338"/>
            <a:ext cx="2371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called a roche</a:t>
            </a:r>
            <a:endParaRPr lang="en-US"/>
          </a:p>
        </p:txBody>
      </p:sp>
      <p:sp>
        <p:nvSpPr>
          <p:cNvPr id="10271" name="Rectangle 35"/>
          <p:cNvSpPr>
            <a:spLocks noChangeArrowheads="1"/>
          </p:cNvSpPr>
          <p:nvPr/>
        </p:nvSpPr>
        <p:spPr bwMode="auto">
          <a:xfrm>
            <a:off x="552450" y="5715000"/>
            <a:ext cx="1916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Helvetica" pitchFamily="96" charset="0"/>
              </a:rPr>
              <a:t>moutonnee</a:t>
            </a:r>
            <a:endParaRPr lang="en-US"/>
          </a:p>
        </p:txBody>
      </p:sp>
      <p:pic>
        <p:nvPicPr>
          <p:cNvPr id="10272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2281238"/>
            <a:ext cx="49371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219</Words>
  <Application>Microsoft Office PowerPoint</Application>
  <PresentationFormat>On-screen Show (4:3)</PresentationFormat>
  <Paragraphs>76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GLACIAL LANDFORMS BY</vt:lpstr>
      <vt:lpstr>Slide 2</vt:lpstr>
      <vt:lpstr>Slide 3</vt:lpstr>
      <vt:lpstr>Slide 4</vt:lpstr>
      <vt:lpstr>Slide 5</vt:lpstr>
      <vt:lpstr>Continental Glaciers</vt:lpstr>
      <vt:lpstr>Alpine Glaciers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Glacial Erosion – Roche Moutonée</vt:lpstr>
      <vt:lpstr>Seawater Flooded U-Shaped Valleys: Fiords =Fjords</vt:lpstr>
      <vt:lpstr>Glacial Erosion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GULSHANBHAT</dc:creator>
  <cp:lastModifiedBy>GULSHANBHAT</cp:lastModifiedBy>
  <cp:revision>9</cp:revision>
  <dcterms:created xsi:type="dcterms:W3CDTF">2019-05-13T17:05:54Z</dcterms:created>
  <dcterms:modified xsi:type="dcterms:W3CDTF">2019-05-14T04:11:55Z</dcterms:modified>
</cp:coreProperties>
</file>